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7" r:id="rId4"/>
    <p:sldId id="264" r:id="rId5"/>
    <p:sldId id="258" r:id="rId6"/>
    <p:sldId id="268" r:id="rId7"/>
    <p:sldId id="259" r:id="rId8"/>
    <p:sldId id="260" r:id="rId9"/>
    <p:sldId id="261" r:id="rId10"/>
    <p:sldId id="266" r:id="rId11"/>
    <p:sldId id="262" r:id="rId12"/>
    <p:sldId id="263" r:id="rId13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2060-B11E-4708-B854-80DF17DFD00A}" type="datetimeFigureOut">
              <a:rPr lang="pt-PT" smtClean="0"/>
              <a:t>19-10-2012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9794-80BB-499E-B1B9-8E6C909C3D75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2060-B11E-4708-B854-80DF17DFD00A}" type="datetimeFigureOut">
              <a:rPr lang="pt-PT" smtClean="0"/>
              <a:t>19-10-2012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9794-80BB-499E-B1B9-8E6C909C3D75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2060-B11E-4708-B854-80DF17DFD00A}" type="datetimeFigureOut">
              <a:rPr lang="pt-PT" smtClean="0"/>
              <a:t>19-10-2012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9794-80BB-499E-B1B9-8E6C909C3D75}" type="slidenum">
              <a:rPr lang="pt-PT" smtClean="0"/>
              <a:t>‹nº›</a:t>
            </a:fld>
            <a:endParaRPr lang="pt-PT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2060-B11E-4708-B854-80DF17DFD00A}" type="datetimeFigureOut">
              <a:rPr lang="pt-PT" smtClean="0"/>
              <a:t>19-10-2012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9794-80BB-499E-B1B9-8E6C909C3D75}" type="slidenum">
              <a:rPr lang="pt-PT" smtClean="0"/>
              <a:t>‹nº›</a:t>
            </a:fld>
            <a:endParaRPr lang="pt-PT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2060-B11E-4708-B854-80DF17DFD00A}" type="datetimeFigureOut">
              <a:rPr lang="pt-PT" smtClean="0"/>
              <a:t>19-10-2012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9794-80BB-499E-B1B9-8E6C909C3D75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2060-B11E-4708-B854-80DF17DFD00A}" type="datetimeFigureOut">
              <a:rPr lang="pt-PT" smtClean="0"/>
              <a:t>19-10-2012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9794-80BB-499E-B1B9-8E6C909C3D75}" type="slidenum">
              <a:rPr lang="pt-PT" smtClean="0"/>
              <a:t>‹nº›</a:t>
            </a:fld>
            <a:endParaRPr lang="pt-P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2060-B11E-4708-B854-80DF17DFD00A}" type="datetimeFigureOut">
              <a:rPr lang="pt-PT" smtClean="0"/>
              <a:t>19-10-2012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9794-80BB-499E-B1B9-8E6C909C3D75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2060-B11E-4708-B854-80DF17DFD00A}" type="datetimeFigureOut">
              <a:rPr lang="pt-PT" smtClean="0"/>
              <a:t>19-10-2012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9794-80BB-499E-B1B9-8E6C909C3D75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2060-B11E-4708-B854-80DF17DFD00A}" type="datetimeFigureOut">
              <a:rPr lang="pt-PT" smtClean="0"/>
              <a:t>19-10-2012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9794-80BB-499E-B1B9-8E6C909C3D75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2060-B11E-4708-B854-80DF17DFD00A}" type="datetimeFigureOut">
              <a:rPr lang="pt-PT" smtClean="0"/>
              <a:t>19-10-2012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9794-80BB-499E-B1B9-8E6C909C3D75}" type="slidenum">
              <a:rPr lang="pt-PT" smtClean="0"/>
              <a:t>‹nº›</a:t>
            </a:fld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2060-B11E-4708-B854-80DF17DFD00A}" type="datetimeFigureOut">
              <a:rPr lang="pt-PT" smtClean="0"/>
              <a:t>19-10-2012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9794-80BB-499E-B1B9-8E6C909C3D75}" type="slidenum">
              <a:rPr lang="pt-PT" smtClean="0"/>
              <a:t>‹nº›</a:t>
            </a:fld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2012060-B11E-4708-B854-80DF17DFD00A}" type="datetimeFigureOut">
              <a:rPr lang="pt-PT" smtClean="0"/>
              <a:t>19-10-2012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A5A9794-80BB-499E-B1B9-8E6C909C3D75}" type="slidenum">
              <a:rPr lang="pt-PT" smtClean="0"/>
              <a:t>‹nº›</a:t>
            </a:fld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qkMbk8eX6Y" TargetMode="External"/><Relationship Id="rId2" Type="http://schemas.openxmlformats.org/officeDocument/2006/relationships/hyperlink" Target="http://www.syfy.com/tinman/oz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yfy.com/tinman/oz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izmba.com/articles/best-flash-sites" TargetMode="External"/><Relationship Id="rId2" Type="http://schemas.openxmlformats.org/officeDocument/2006/relationships/hyperlink" Target="http://www.upei.ca/~musicog/research/docs/funcmusicmultimedia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iLwCYCGNNdM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xhZRo4BbmQc" TargetMode="External"/><Relationship Id="rId2" Type="http://schemas.openxmlformats.org/officeDocument/2006/relationships/hyperlink" Target="http://www.youtube.com/watch?v=iLwCYCGNNd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1eEg9GYLSq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life.nfb.ca/" TargetMode="External"/><Relationship Id="rId2" Type="http://schemas.openxmlformats.org/officeDocument/2006/relationships/hyperlink" Target="http://video.nationalgeographic.com/video/?source=NavVidHome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life.nfb.ca/" TargetMode="External"/><Relationship Id="rId2" Type="http://schemas.openxmlformats.org/officeDocument/2006/relationships/hyperlink" Target="http://www.youtube.com/watch?v=jIFlaAsDhC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55" y="548680"/>
            <a:ext cx="2811016" cy="186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alcoprincipal.sapo.pt/fotos_noticias/2010/Image/Junho%202010/zel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55" y="4005064"/>
            <a:ext cx="2015180" cy="1350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1520" y="2247007"/>
            <a:ext cx="8640960" cy="1470025"/>
          </a:xfrm>
        </p:spPr>
        <p:txBody>
          <a:bodyPr>
            <a:noAutofit/>
          </a:bodyPr>
          <a:lstStyle/>
          <a:p>
            <a:r>
              <a:rPr lang="pt-PT" sz="5400" dirty="0" smtClean="0">
                <a:latin typeface="AR DARLING" pitchFamily="2" charset="0"/>
              </a:rPr>
              <a:t>Funções narrativas do som</a:t>
            </a:r>
            <a:endParaRPr lang="pt-PT" sz="5400" dirty="0">
              <a:latin typeface="AR DARLING" pitchFamily="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9432" y="5589240"/>
            <a:ext cx="6400800" cy="124854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pt-PT" sz="2800" dirty="0" smtClean="0">
                <a:solidFill>
                  <a:schemeClr val="tx1"/>
                </a:solidFill>
              </a:rPr>
              <a:t>Carlos Silva </a:t>
            </a:r>
          </a:p>
          <a:p>
            <a:pPr algn="l"/>
            <a:r>
              <a:rPr lang="pt-PT" sz="2800" dirty="0" smtClean="0">
                <a:solidFill>
                  <a:schemeClr val="tx1"/>
                </a:solidFill>
              </a:rPr>
              <a:t>N.º 68160</a:t>
            </a:r>
          </a:p>
          <a:p>
            <a:pPr algn="l"/>
            <a:r>
              <a:rPr lang="pt-PT" sz="2400" dirty="0" smtClean="0">
                <a:solidFill>
                  <a:schemeClr val="tx1"/>
                </a:solidFill>
              </a:rPr>
              <a:t>Com vista ao desenvolvimento da compreensão</a:t>
            </a:r>
            <a:endParaRPr lang="pt-PT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14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>
            <a:hlinkHover r:id="" action="ppaction://noaction" endSnd="1"/>
          </p:cNvPr>
          <p:cNvSpPr/>
          <p:nvPr/>
        </p:nvSpPr>
        <p:spPr>
          <a:xfrm>
            <a:off x="0" y="116632"/>
            <a:ext cx="9144000" cy="6408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6" name="Picture 2" descr="http://unbounce.com/photos/big-orange-button.jpg">
            <a:hlinkClick r:id="rId2" action="ppaction://hlinksldjump" highlightClick="1"/>
            <a:hlinkHover r:id="" action="ppaction://noaction">
              <a:snd r:embed="rId3" name="Click Me.wav"/>
            </a:hlinkHover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33733"/>
            <a:ext cx="2746655" cy="348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amesprays.com/files/resource_media/preview/pointless-button-5178_preview.jpg">
            <a:hlinkHover r:id="" action="ppaction://noaction" endSnd="1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62944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39552" y="608400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Por favor: Clicar no botão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2614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PT" dirty="0" smtClean="0"/>
              <a:t>Capaz </a:t>
            </a:r>
            <a:r>
              <a:rPr lang="pt-PT" dirty="0"/>
              <a:t>de conferir continuidade ou </a:t>
            </a:r>
            <a:r>
              <a:rPr lang="pt-PT" dirty="0" smtClean="0"/>
              <a:t>descontinuidade.</a:t>
            </a:r>
          </a:p>
          <a:p>
            <a:pPr algn="just"/>
            <a:r>
              <a:rPr lang="pt-PT" dirty="0" smtClean="0"/>
              <a:t>O som organiza-se no tempo e ajuda a conectar eventos, desta forma quando é quebrada a linha temporal assumimos que existiu uma mudança na acção e consequentemente uma mudança na narrativa.</a:t>
            </a:r>
          </a:p>
          <a:p>
            <a:pPr lvl="1"/>
            <a:r>
              <a:rPr lang="pt-PT" sz="1600" dirty="0">
                <a:hlinkClick r:id="rId2"/>
              </a:rPr>
              <a:t>http://www.syfy.com/tinman/oz</a:t>
            </a:r>
            <a:r>
              <a:rPr lang="pt-PT" sz="1600" dirty="0" smtClean="0">
                <a:hlinkClick r:id="rId2"/>
              </a:rPr>
              <a:t>/</a:t>
            </a:r>
            <a:endParaRPr lang="pt-PT" sz="1600" dirty="0" smtClean="0"/>
          </a:p>
          <a:p>
            <a:pPr lvl="2"/>
            <a:r>
              <a:rPr lang="pt-PT" sz="1400" dirty="0" smtClean="0"/>
              <a:t>Existência de narradores numa determinada sequência temporal;</a:t>
            </a:r>
          </a:p>
          <a:p>
            <a:pPr lvl="1"/>
            <a:r>
              <a:rPr lang="pt-PT" sz="1600" dirty="0">
                <a:hlinkClick r:id="rId3"/>
              </a:rPr>
              <a:t>http://</a:t>
            </a:r>
            <a:r>
              <a:rPr lang="pt-PT" sz="1600" dirty="0" smtClean="0">
                <a:hlinkClick r:id="rId3"/>
              </a:rPr>
              <a:t>www.youtube.com/watch?v=jqkMbk8eX6Y</a:t>
            </a:r>
            <a:r>
              <a:rPr lang="pt-PT" sz="1600" dirty="0" smtClean="0"/>
              <a:t> (Mozart- Requiem)</a:t>
            </a:r>
          </a:p>
          <a:p>
            <a:pPr lvl="2"/>
            <a:r>
              <a:rPr lang="pt-PT" sz="1400" dirty="0" smtClean="0"/>
              <a:t>Verificam-se mudanças a nível de compasso e a dinâmica (volume).</a:t>
            </a:r>
            <a:endParaRPr lang="pt-PT" sz="14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Função temporal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9822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C</a:t>
            </a:r>
            <a:r>
              <a:rPr lang="pt-PT" dirty="0" smtClean="0"/>
              <a:t>omenta</a:t>
            </a:r>
            <a:r>
              <a:rPr lang="pt-PT" dirty="0"/>
              <a:t>, acentua contrastes, etc</a:t>
            </a:r>
            <a:r>
              <a:rPr lang="pt-PT" dirty="0" smtClean="0"/>
              <a:t>.</a:t>
            </a:r>
          </a:p>
          <a:p>
            <a:pPr lvl="1"/>
            <a:r>
              <a:rPr lang="pt-PT" sz="1600" dirty="0">
                <a:hlinkClick r:id="rId2"/>
              </a:rPr>
              <a:t>http://www.syfy.com/tinman/oz</a:t>
            </a:r>
            <a:r>
              <a:rPr lang="pt-PT" sz="1600" dirty="0" smtClean="0">
                <a:hlinkClick r:id="rId2"/>
              </a:rPr>
              <a:t>/</a:t>
            </a:r>
            <a:endParaRPr lang="pt-PT" sz="1600" dirty="0" smtClean="0"/>
          </a:p>
          <a:p>
            <a:pPr lvl="2"/>
            <a:r>
              <a:rPr lang="pt-PT" sz="1400" dirty="0" smtClean="0"/>
              <a:t>Existência de narradores que criam contrastes entre os diferentes ambientes;</a:t>
            </a:r>
            <a:endParaRPr lang="pt-PT" sz="1400" dirty="0"/>
          </a:p>
          <a:p>
            <a:endParaRPr lang="pt-P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Função retórica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834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Enlaces e links</a:t>
            </a:r>
            <a:endParaRPr lang="pt-PT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539552" y="2540496"/>
            <a:ext cx="8064896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dirty="0" err="1" smtClean="0"/>
              <a:t>Proceedings</a:t>
            </a:r>
            <a:r>
              <a:rPr lang="pt-PT" sz="1800" dirty="0" smtClean="0"/>
              <a:t> </a:t>
            </a:r>
            <a:r>
              <a:rPr lang="pt-PT" sz="1800" dirty="0" err="1" smtClean="0"/>
              <a:t>of</a:t>
            </a:r>
            <a:r>
              <a:rPr lang="pt-PT" sz="1800" dirty="0" smtClean="0"/>
              <a:t> </a:t>
            </a:r>
            <a:r>
              <a:rPr lang="pt-PT" sz="1800" dirty="0" err="1" smtClean="0"/>
              <a:t>the</a:t>
            </a:r>
            <a:r>
              <a:rPr lang="pt-PT" sz="1800" dirty="0" smtClean="0"/>
              <a:t> </a:t>
            </a:r>
            <a:r>
              <a:rPr lang="pt-PT" sz="1800" dirty="0" err="1" smtClean="0"/>
              <a:t>Fifth</a:t>
            </a:r>
            <a:r>
              <a:rPr lang="pt-PT" sz="1800" dirty="0" smtClean="0"/>
              <a:t> </a:t>
            </a:r>
            <a:r>
              <a:rPr lang="pt-PT" sz="1800" dirty="0" err="1" smtClean="0"/>
              <a:t>International</a:t>
            </a:r>
            <a:r>
              <a:rPr lang="pt-PT" sz="1800" dirty="0" smtClean="0"/>
              <a:t> Conference </a:t>
            </a:r>
            <a:r>
              <a:rPr lang="pt-PT" sz="1800" dirty="0" err="1" smtClean="0"/>
              <a:t>on</a:t>
            </a:r>
            <a:r>
              <a:rPr lang="pt-PT" sz="1800" dirty="0" smtClean="0"/>
              <a:t> MUSIC PERCEPTION AND COGNITION</a:t>
            </a:r>
          </a:p>
          <a:p>
            <a:pPr lvl="1"/>
            <a:r>
              <a:rPr lang="pt-PT" sz="1600" dirty="0" err="1" smtClean="0"/>
              <a:t>The</a:t>
            </a:r>
            <a:r>
              <a:rPr lang="pt-PT" sz="1600" dirty="0" smtClean="0"/>
              <a:t> </a:t>
            </a:r>
            <a:r>
              <a:rPr lang="pt-PT" sz="1600" dirty="0" err="1" smtClean="0"/>
              <a:t>Functions</a:t>
            </a:r>
            <a:r>
              <a:rPr lang="pt-PT" sz="1600" dirty="0" smtClean="0"/>
              <a:t> </a:t>
            </a:r>
            <a:r>
              <a:rPr lang="pt-PT" sz="1600" dirty="0" err="1" smtClean="0"/>
              <a:t>of</a:t>
            </a:r>
            <a:r>
              <a:rPr lang="pt-PT" sz="1600" dirty="0" smtClean="0"/>
              <a:t> </a:t>
            </a:r>
            <a:r>
              <a:rPr lang="pt-PT" sz="1600" dirty="0" err="1" smtClean="0"/>
              <a:t>Music</a:t>
            </a:r>
            <a:r>
              <a:rPr lang="pt-PT" sz="1600" dirty="0" smtClean="0"/>
              <a:t> in </a:t>
            </a:r>
            <a:r>
              <a:rPr lang="pt-PT" sz="1600" dirty="0" err="1" smtClean="0"/>
              <a:t>Multimedia</a:t>
            </a:r>
            <a:r>
              <a:rPr lang="pt-PT" sz="1600" dirty="0" smtClean="0"/>
              <a:t>: </a:t>
            </a:r>
          </a:p>
          <a:p>
            <a:pPr marL="0" indent="0">
              <a:buNone/>
            </a:pPr>
            <a:r>
              <a:rPr lang="pt-PT" sz="1800" dirty="0"/>
              <a:t>	</a:t>
            </a:r>
            <a:r>
              <a:rPr lang="pt-PT" sz="1800" dirty="0" smtClean="0"/>
              <a:t>A </a:t>
            </a:r>
            <a:r>
              <a:rPr lang="pt-PT" sz="1800" dirty="0" err="1" smtClean="0"/>
              <a:t>Cognitive</a:t>
            </a:r>
            <a:r>
              <a:rPr lang="pt-PT" sz="1800" dirty="0" smtClean="0"/>
              <a:t> </a:t>
            </a:r>
            <a:r>
              <a:rPr lang="pt-PT" sz="1800" dirty="0" err="1" smtClean="0"/>
              <a:t>aproach</a:t>
            </a:r>
            <a:r>
              <a:rPr lang="pt-PT" sz="1800" dirty="0" smtClean="0"/>
              <a:t>.</a:t>
            </a:r>
          </a:p>
          <a:p>
            <a:r>
              <a:rPr lang="pt-PT" sz="1800" dirty="0" smtClean="0">
                <a:hlinkClick r:id="rId2"/>
              </a:rPr>
              <a:t>(http://www.upei.ca/~musicog/research/docs/funcmusicmultimedia.pdf</a:t>
            </a:r>
            <a:r>
              <a:rPr lang="pt-PT" sz="1800" dirty="0" smtClean="0"/>
              <a:t>)</a:t>
            </a:r>
          </a:p>
          <a:p>
            <a:pPr marL="0" indent="0">
              <a:buNone/>
            </a:pPr>
            <a:endParaRPr lang="pt-PT" sz="1800" dirty="0" smtClean="0"/>
          </a:p>
          <a:p>
            <a:r>
              <a:rPr lang="pt-PT" sz="1800" dirty="0">
                <a:hlinkClick r:id="rId3"/>
              </a:rPr>
              <a:t>http://www.ebizmba.com/articles/best-flash-sites</a:t>
            </a:r>
            <a:endParaRPr lang="pt-PT" sz="1800" dirty="0"/>
          </a:p>
        </p:txBody>
      </p:sp>
      <p:pic>
        <p:nvPicPr>
          <p:cNvPr id="5" name="Picture 4" descr="http://us.123rf.com/400wm/400/400/paha_l/paha_l1112/paha_l111200739/11396239-sound-producer-moving-faders-of-dirty-sound-mixer-pult-focus-on-fingers-of-right-ha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81128"/>
            <a:ext cx="2461257" cy="16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04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 smtClean="0"/>
              <a:t>Quando o som ou uma música são aplicados numa aplicação multimédia esta deixa de ser um elemento autónomo e participa como elemento vital na reprodução dos vários tipos de media que são utilizados, apresentando assim as mais distintas funções narrativas.</a:t>
            </a:r>
          </a:p>
        </p:txBody>
      </p:sp>
    </p:spTree>
    <p:extLst>
      <p:ext uri="{BB962C8B-B14F-4D97-AF65-F5344CB8AC3E}">
        <p14:creationId xmlns:p14="http://schemas.microsoft.com/office/powerpoint/2010/main" val="10352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 smtClean="0"/>
              <a:t>O som é, indubitavelmente, uma forma de arte e a sua presença pode ser meramente estética, mas na realidade apresenta 6 </a:t>
            </a:r>
            <a:r>
              <a:rPr lang="pt-PT" smtClean="0"/>
              <a:t>funções distintas.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418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67544" y="2924944"/>
            <a:ext cx="8219256" cy="8712968"/>
          </a:xfrm>
        </p:spPr>
        <p:txBody>
          <a:bodyPr>
            <a:noAutofit/>
          </a:bodyPr>
          <a:lstStyle/>
          <a:p>
            <a:pPr algn="just"/>
            <a:r>
              <a:rPr lang="pt-PT" dirty="0" smtClean="0"/>
              <a:t>Comunica </a:t>
            </a:r>
            <a:r>
              <a:rPr lang="pt-PT" dirty="0"/>
              <a:t>qualidades emotivas, desperta </a:t>
            </a:r>
            <a:r>
              <a:rPr lang="pt-PT" dirty="0" smtClean="0"/>
              <a:t>emoções.</a:t>
            </a:r>
          </a:p>
          <a:p>
            <a:pPr algn="just"/>
            <a:r>
              <a:rPr lang="pt-PT" dirty="0" smtClean="0"/>
              <a:t>É muitas vezes dito que o som ou a música compõem uma terceira dimensão da multimédia. Na época do cinema mudo, a música para além de ser usada para disfarçar barulhos de fundo, também era usada para acompanhar a narrativa e gerar emoções, de acordo com o compasso da música, a altura (</a:t>
            </a:r>
            <a:r>
              <a:rPr lang="pt-PT" dirty="0" err="1" smtClean="0"/>
              <a:t>pitch</a:t>
            </a:r>
            <a:r>
              <a:rPr lang="pt-PT" dirty="0" smtClean="0"/>
              <a:t>) e as escalas.</a:t>
            </a:r>
            <a:r>
              <a:rPr lang="pt-PT" dirty="0">
                <a:hlinkClick r:id="rId2"/>
              </a:rPr>
              <a:t> </a:t>
            </a:r>
            <a:endParaRPr lang="pt-PT" dirty="0" smtClean="0">
              <a:hlinkClick r:id="rId2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Função emotiva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9450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25152" y="2060848"/>
            <a:ext cx="10019456" cy="8712968"/>
          </a:xfrm>
        </p:spPr>
        <p:txBody>
          <a:bodyPr>
            <a:noAutofit/>
          </a:bodyPr>
          <a:lstStyle/>
          <a:p>
            <a:pPr lvl="1"/>
            <a:endParaRPr lang="pt-PT" sz="1600" dirty="0" smtClean="0">
              <a:hlinkClick r:id="rId2"/>
            </a:endParaRPr>
          </a:p>
          <a:p>
            <a:pPr lvl="1"/>
            <a:endParaRPr lang="pt-PT" sz="1600" dirty="0">
              <a:hlinkClick r:id="rId2"/>
            </a:endParaRPr>
          </a:p>
          <a:p>
            <a:pPr lvl="1"/>
            <a:endParaRPr lang="pt-PT" sz="1600" dirty="0" smtClean="0">
              <a:hlinkClick r:id="rId2"/>
            </a:endParaRPr>
          </a:p>
          <a:p>
            <a:pPr lvl="1"/>
            <a:r>
              <a:rPr lang="pt-PT" sz="1600" dirty="0" smtClean="0">
                <a:hlinkClick r:id="rId2"/>
              </a:rPr>
              <a:t>http</a:t>
            </a:r>
            <a:r>
              <a:rPr lang="pt-PT" sz="1600" dirty="0">
                <a:hlinkClick r:id="rId2"/>
              </a:rPr>
              <a:t>://</a:t>
            </a:r>
            <a:r>
              <a:rPr lang="pt-PT" sz="1600" dirty="0" smtClean="0">
                <a:hlinkClick r:id="rId2"/>
              </a:rPr>
              <a:t>www.youtube.com/watch?v=iLwCYCGNNdM</a:t>
            </a:r>
            <a:r>
              <a:rPr lang="pt-PT" sz="1600" dirty="0" smtClean="0"/>
              <a:t>  (Apresentação diapositivos- </a:t>
            </a:r>
            <a:r>
              <a:rPr lang="pt-PT" sz="1600" dirty="0" err="1" smtClean="0"/>
              <a:t>Nujabes</a:t>
            </a:r>
            <a:r>
              <a:rPr lang="pt-PT" sz="1600" dirty="0"/>
              <a:t>)</a:t>
            </a:r>
          </a:p>
          <a:p>
            <a:pPr lvl="2"/>
            <a:r>
              <a:rPr lang="pt-PT" sz="1400" dirty="0" smtClean="0"/>
              <a:t>Música ambiente;</a:t>
            </a:r>
          </a:p>
          <a:p>
            <a:pPr lvl="1"/>
            <a:r>
              <a:rPr lang="pt-PT" sz="1600" dirty="0" smtClean="0">
                <a:hlinkClick r:id="rId3"/>
              </a:rPr>
              <a:t>http</a:t>
            </a:r>
            <a:r>
              <a:rPr lang="pt-PT" sz="1600" dirty="0">
                <a:hlinkClick r:id="rId3"/>
              </a:rPr>
              <a:t>://</a:t>
            </a:r>
            <a:r>
              <a:rPr lang="pt-PT" sz="1600" dirty="0" smtClean="0">
                <a:hlinkClick r:id="rId3"/>
              </a:rPr>
              <a:t>www.youtube.com/watch?v=xhZRo4BbmQc</a:t>
            </a:r>
            <a:r>
              <a:rPr lang="pt-PT" sz="1600" dirty="0" smtClean="0"/>
              <a:t> (Um dos finais do videojogo “</a:t>
            </a:r>
            <a:r>
              <a:rPr lang="pt-PT" sz="1600" dirty="0" err="1" smtClean="0"/>
              <a:t>Silent</a:t>
            </a:r>
            <a:r>
              <a:rPr lang="pt-PT" sz="1600" dirty="0" smtClean="0"/>
              <a:t> Hill 2”)</a:t>
            </a:r>
            <a:endParaRPr lang="pt-PT" sz="1600" dirty="0"/>
          </a:p>
          <a:p>
            <a:pPr lvl="2"/>
            <a:r>
              <a:rPr lang="pt-PT" sz="1400" dirty="0" smtClean="0"/>
              <a:t>Narrador que conta uma história emotiva</a:t>
            </a:r>
            <a:r>
              <a:rPr lang="pt-PT" sz="1400" dirty="0" smtClean="0">
                <a:hlinkClick r:id="rId4"/>
              </a:rPr>
              <a:t>;</a:t>
            </a:r>
          </a:p>
          <a:p>
            <a:pPr lvl="1"/>
            <a:r>
              <a:rPr lang="pt-PT" sz="1600" dirty="0" smtClean="0">
                <a:hlinkClick r:id="rId4"/>
              </a:rPr>
              <a:t>http</a:t>
            </a:r>
            <a:r>
              <a:rPr lang="pt-PT" sz="1600" dirty="0">
                <a:hlinkClick r:id="rId4"/>
              </a:rPr>
              <a:t>://www.youtube.com/watch?v=1eEg9GYLSqk</a:t>
            </a:r>
            <a:r>
              <a:rPr lang="pt-PT" sz="1600" dirty="0"/>
              <a:t> </a:t>
            </a:r>
            <a:r>
              <a:rPr lang="pt-PT" sz="1600" dirty="0" smtClean="0"/>
              <a:t> (Dança Macabra)</a:t>
            </a:r>
          </a:p>
          <a:p>
            <a:pPr lvl="2"/>
            <a:r>
              <a:rPr lang="pt-PT" sz="1400" dirty="0" smtClean="0"/>
              <a:t>Música que desperta emoções fortes </a:t>
            </a:r>
            <a:r>
              <a:rPr lang="pt-PT" sz="1400" smtClean="0"/>
              <a:t>e desassossego.</a:t>
            </a:r>
            <a:endParaRPr lang="pt-PT" sz="1400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Função emotiva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6866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V</a:t>
            </a:r>
            <a:r>
              <a:rPr lang="pt-PT" dirty="0" smtClean="0"/>
              <a:t>eicula </a:t>
            </a:r>
            <a:r>
              <a:rPr lang="pt-PT" dirty="0"/>
              <a:t>informação numa perspectiva </a:t>
            </a:r>
            <a:r>
              <a:rPr lang="pt-PT" dirty="0" smtClean="0"/>
              <a:t>cognitiva.</a:t>
            </a:r>
          </a:p>
          <a:p>
            <a:pPr lvl="1"/>
            <a:r>
              <a:rPr lang="pt-PT" sz="1600" dirty="0">
                <a:hlinkClick r:id="rId2"/>
              </a:rPr>
              <a:t>http://video.nationalgeographic.com/video/?</a:t>
            </a:r>
            <a:r>
              <a:rPr lang="pt-PT" sz="1600" dirty="0" smtClean="0">
                <a:hlinkClick r:id="rId2"/>
              </a:rPr>
              <a:t>source=NavVidHome</a:t>
            </a:r>
            <a:endParaRPr lang="pt-PT" sz="1600" dirty="0" smtClean="0"/>
          </a:p>
          <a:p>
            <a:pPr lvl="2"/>
            <a:r>
              <a:rPr lang="pt-PT" sz="1400" dirty="0" smtClean="0"/>
              <a:t>Descrição da espécie em questão e da sua interacção com o ecossistema, fomentando a nossa cognição:</a:t>
            </a:r>
          </a:p>
          <a:p>
            <a:pPr lvl="1"/>
            <a:r>
              <a:rPr lang="pt-PT" sz="1600" dirty="0">
                <a:hlinkClick r:id="rId3"/>
              </a:rPr>
              <a:t>http://waterlife.nfb.ca</a:t>
            </a:r>
            <a:r>
              <a:rPr lang="pt-PT" sz="1600" dirty="0" smtClean="0">
                <a:hlinkClick r:id="rId3"/>
              </a:rPr>
              <a:t>/</a:t>
            </a:r>
            <a:endParaRPr lang="pt-PT" sz="1600" dirty="0" smtClean="0"/>
          </a:p>
          <a:p>
            <a:pPr lvl="2"/>
            <a:r>
              <a:rPr lang="pt-PT" sz="1400" dirty="0"/>
              <a:t>Descrição de espécies e assuntos relacionados com os ecossistemas e os seres vivos.</a:t>
            </a:r>
          </a:p>
          <a:p>
            <a:pPr lvl="1"/>
            <a:endParaRPr lang="pt-PT" sz="16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Função informativa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364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P</a:t>
            </a:r>
            <a:r>
              <a:rPr lang="pt-PT" dirty="0" smtClean="0"/>
              <a:t>ermite </a:t>
            </a:r>
            <a:r>
              <a:rPr lang="pt-PT" dirty="0"/>
              <a:t>a descrição de </a:t>
            </a:r>
            <a:r>
              <a:rPr lang="pt-PT" dirty="0" smtClean="0"/>
              <a:t>fenómenos.</a:t>
            </a:r>
          </a:p>
          <a:p>
            <a:pPr lvl="1"/>
            <a:r>
              <a:rPr lang="pt-PT" sz="1600" dirty="0" smtClean="0">
                <a:hlinkClick r:id="rId2"/>
              </a:rPr>
              <a:t>http</a:t>
            </a:r>
            <a:r>
              <a:rPr lang="pt-PT" sz="1600" dirty="0">
                <a:hlinkClick r:id="rId2"/>
              </a:rPr>
              <a:t>://</a:t>
            </a:r>
            <a:r>
              <a:rPr lang="pt-PT" sz="1600" dirty="0" smtClean="0">
                <a:hlinkClick r:id="rId2"/>
              </a:rPr>
              <a:t>www.youtube.com/watch?v=jIFlaAsDhCs</a:t>
            </a:r>
            <a:endParaRPr lang="pt-PT" sz="1600" dirty="0" smtClean="0"/>
          </a:p>
          <a:p>
            <a:pPr lvl="2"/>
            <a:r>
              <a:rPr lang="pt-PT" sz="1400" dirty="0" smtClean="0"/>
              <a:t>Narradores de futebol num clipe do gato fedorento;</a:t>
            </a:r>
          </a:p>
          <a:p>
            <a:pPr lvl="1"/>
            <a:r>
              <a:rPr lang="pt-PT" sz="1600" dirty="0" smtClean="0">
                <a:hlinkClick r:id="rId3"/>
              </a:rPr>
              <a:t>http</a:t>
            </a:r>
            <a:r>
              <a:rPr lang="pt-PT" sz="1600" dirty="0">
                <a:hlinkClick r:id="rId3"/>
              </a:rPr>
              <a:t>://waterlife.nfb.ca</a:t>
            </a:r>
            <a:r>
              <a:rPr lang="pt-PT" sz="1600" dirty="0" smtClean="0">
                <a:hlinkClick r:id="rId3"/>
              </a:rPr>
              <a:t>/</a:t>
            </a:r>
            <a:endParaRPr lang="pt-PT" sz="1600" dirty="0" smtClean="0"/>
          </a:p>
          <a:p>
            <a:pPr lvl="2"/>
            <a:r>
              <a:rPr lang="pt-PT" sz="1400" dirty="0" smtClean="0"/>
              <a:t>Descrição de espécies e assuntos relacionados com os ecossistemas e os seres vivos.</a:t>
            </a:r>
            <a:endParaRPr lang="pt-PT" sz="14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Função descritiva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367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 smtClean="0"/>
              <a:t>Direcciona </a:t>
            </a:r>
            <a:r>
              <a:rPr lang="pt-PT" dirty="0"/>
              <a:t>a atenção (olhos e mente), </a:t>
            </a:r>
            <a:r>
              <a:rPr lang="pt-PT" dirty="0" smtClean="0"/>
              <a:t>sinaliza.</a:t>
            </a:r>
          </a:p>
          <a:p>
            <a:pPr algn="just"/>
            <a:r>
              <a:rPr lang="pt-PT" dirty="0" smtClean="0"/>
              <a:t>A criação de padrões ou de aspectos que tornem um objecto em algo distinto servem para chamar o foco da atenção ao mesmo.</a:t>
            </a:r>
          </a:p>
          <a:p>
            <a:pPr algn="just"/>
            <a:r>
              <a:rPr lang="pt-PT" dirty="0" smtClean="0"/>
              <a:t>Exemplo disso são os </a:t>
            </a:r>
            <a:r>
              <a:rPr lang="pt-PT" dirty="0" err="1" smtClean="0"/>
              <a:t>banners</a:t>
            </a:r>
            <a:r>
              <a:rPr lang="pt-PT" dirty="0" smtClean="0"/>
              <a:t>, usados nos sites como propaganda, ou este </a:t>
            </a:r>
            <a:r>
              <a:rPr lang="pt-PT" i="1" u="sng" dirty="0" smtClean="0"/>
              <a:t>botão</a:t>
            </a:r>
            <a:r>
              <a:rPr lang="pt-PT" i="1" dirty="0" smtClean="0"/>
              <a:t> </a:t>
            </a:r>
            <a:r>
              <a:rPr lang="pt-PT" dirty="0" smtClean="0"/>
              <a:t>que se segue.</a:t>
            </a:r>
            <a:endParaRPr lang="pt-P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Função orientadora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6722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Forma de 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155</TotalTime>
  <Words>468</Words>
  <Application>Microsoft Office PowerPoint</Application>
  <PresentationFormat>Apresentação no Ecrã (4:3)</PresentationFormat>
  <Paragraphs>54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12</vt:i4>
      </vt:variant>
    </vt:vector>
  </HeadingPairs>
  <TitlesOfParts>
    <vt:vector size="13" baseType="lpstr">
      <vt:lpstr>Forma de Onda</vt:lpstr>
      <vt:lpstr>Funções narrativas do som</vt:lpstr>
      <vt:lpstr> Enlaces e links</vt:lpstr>
      <vt:lpstr>Apresentação do PowerPoint</vt:lpstr>
      <vt:lpstr>Apresentação do PowerPoint</vt:lpstr>
      <vt:lpstr>Função emotiva</vt:lpstr>
      <vt:lpstr>Função emotiva</vt:lpstr>
      <vt:lpstr>Função informativa</vt:lpstr>
      <vt:lpstr>Função descritiva</vt:lpstr>
      <vt:lpstr>Função orientadora</vt:lpstr>
      <vt:lpstr>Apresentação do PowerPoint</vt:lpstr>
      <vt:lpstr>Função temporal</vt:lpstr>
      <vt:lpstr>Função retórica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Funções emotivas do som</dc:title>
  <dc:creator>User</dc:creator>
  <cp:lastModifiedBy>User</cp:lastModifiedBy>
  <cp:revision>21</cp:revision>
  <dcterms:created xsi:type="dcterms:W3CDTF">2012-10-19T15:52:51Z</dcterms:created>
  <dcterms:modified xsi:type="dcterms:W3CDTF">2012-10-19T19:34:40Z</dcterms:modified>
</cp:coreProperties>
</file>